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71" r:id="rId1"/>
    <p:sldMasterId id="2147484707" r:id="rId2"/>
  </p:sldMasterIdLst>
  <p:notesMasterIdLst>
    <p:notesMasterId r:id="rId12"/>
  </p:notesMasterIdLst>
  <p:handoutMasterIdLst>
    <p:handoutMasterId r:id="rId13"/>
  </p:handoutMasterIdLst>
  <p:sldIdLst>
    <p:sldId id="740" r:id="rId3"/>
    <p:sldId id="268" r:id="rId4"/>
    <p:sldId id="280" r:id="rId5"/>
    <p:sldId id="741" r:id="rId6"/>
    <p:sldId id="742" r:id="rId7"/>
    <p:sldId id="265" r:id="rId8"/>
    <p:sldId id="266" r:id="rId9"/>
    <p:sldId id="267" r:id="rId10"/>
    <p:sldId id="281" r:id="rId11"/>
  </p:sldIdLst>
  <p:sldSz cx="9144000" cy="6858000" type="screen4x3"/>
  <p:notesSz cx="6794500" cy="9982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90033"/>
    <a:srgbClr val="C2DACF"/>
    <a:srgbClr val="9900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04"/>
    <p:restoredTop sz="92865" autoAdjust="0"/>
  </p:normalViewPr>
  <p:slideViewPr>
    <p:cSldViewPr snapToGrid="0" snapToObjects="1">
      <p:cViewPr varScale="1">
        <p:scale>
          <a:sx n="103" d="100"/>
          <a:sy n="103" d="100"/>
        </p:scale>
        <p:origin x="22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F94F8-7990-4B96-8FB8-923A5169AA5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42BE6-9F15-4B8C-9904-94557BC6A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66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6D2AE-B752-4925-81E5-5E2E720F3322}" type="datetimeFigureOut">
              <a:rPr lang="el-GR" smtClean="0"/>
              <a:pPr/>
              <a:t>22/10/2019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41545"/>
            <a:ext cx="5435600" cy="44919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88FCC-42E5-4E22-B6C9-33635A00CB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495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7620D-51F1-4D2B-9037-45771642734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502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F4DB-B8A7-424D-B813-3E136591B3CC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6851-516A-4882-856B-80347968D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2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F92F-ADB3-4084-8919-1E14EC4A23AA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6851-516A-4882-856B-80347968D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9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35DF-1549-4451-A695-A77385767174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6851-516A-4882-856B-80347968D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40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32FB-3C69-441D-AD96-6FF6B1AC311B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4DE8-A4BE-46A0-83D1-358FED0E6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067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32FB-3C69-441D-AD96-6FF6B1AC311B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4DE8-A4BE-46A0-83D1-358FED0E6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277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32FB-3C69-441D-AD96-6FF6B1AC311B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4DE8-A4BE-46A0-83D1-358FED0E6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308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32FB-3C69-441D-AD96-6FF6B1AC311B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4DE8-A4BE-46A0-83D1-358FED0E6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570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32FB-3C69-441D-AD96-6FF6B1AC311B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4DE8-A4BE-46A0-83D1-358FED0E6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225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32FB-3C69-441D-AD96-6FF6B1AC311B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4DE8-A4BE-46A0-83D1-358FED0E6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700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32FB-3C69-441D-AD96-6FF6B1AC311B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4DE8-A4BE-46A0-83D1-358FED0E6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546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32FB-3C69-441D-AD96-6FF6B1AC311B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4DE8-A4BE-46A0-83D1-358FED0E6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07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39B4-96E6-42CE-A085-7B3092BF3043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6851-516A-4882-856B-80347968D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89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32FB-3C69-441D-AD96-6FF6B1AC311B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4DE8-A4BE-46A0-83D1-358FED0E6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712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32FB-3C69-441D-AD96-6FF6B1AC311B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4DE8-A4BE-46A0-83D1-358FED0E6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618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32FB-3C69-441D-AD96-6FF6B1AC311B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4DE8-A4BE-46A0-83D1-358FED0E6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3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3AB9-AE53-42CC-B07A-6D51C609B212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6851-516A-4882-856B-80347968D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4160-82BB-4B03-A60F-C85A9C49EA6D}" type="datetime1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6851-516A-4882-856B-80347968D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1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9485-00D9-497A-9A9F-EE7AF3EB908E}" type="datetime1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6851-516A-4882-856B-80347968D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0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FA70-3415-4E4D-8B7C-C6BD56A93516}" type="datetime1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6851-516A-4882-856B-80347968D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7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FD94-DE07-4EEE-BD6D-141EAA644C12}" type="datetime1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6851-516A-4882-856B-80347968D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2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38D3-43A2-4898-92B3-02F5F3A51EA5}" type="datetime1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6851-516A-4882-856B-80347968D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A5CD-66AE-4696-85BA-3D40A85C5DD1}" type="datetime1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6851-516A-4882-856B-80347968D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9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E2969-B815-4BCF-84CE-3E5DD053B8FD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46851-516A-4882-856B-80347968D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5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2" r:id="rId1"/>
    <p:sldLayoutId id="2147484673" r:id="rId2"/>
    <p:sldLayoutId id="2147484674" r:id="rId3"/>
    <p:sldLayoutId id="2147484675" r:id="rId4"/>
    <p:sldLayoutId id="2147484676" r:id="rId5"/>
    <p:sldLayoutId id="2147484677" r:id="rId6"/>
    <p:sldLayoutId id="2147484678" r:id="rId7"/>
    <p:sldLayoutId id="2147484679" r:id="rId8"/>
    <p:sldLayoutId id="2147484680" r:id="rId9"/>
    <p:sldLayoutId id="2147484681" r:id="rId10"/>
    <p:sldLayoutId id="214748468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A32FB-3C69-441D-AD96-6FF6B1AC311B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44DE8-A4BE-46A0-83D1-358FED0E6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86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8" r:id="rId1"/>
    <p:sldLayoutId id="2147484709" r:id="rId2"/>
    <p:sldLayoutId id="2147484710" r:id="rId3"/>
    <p:sldLayoutId id="2147484711" r:id="rId4"/>
    <p:sldLayoutId id="2147484712" r:id="rId5"/>
    <p:sldLayoutId id="2147484713" r:id="rId6"/>
    <p:sldLayoutId id="2147484714" r:id="rId7"/>
    <p:sldLayoutId id="2147484715" r:id="rId8"/>
    <p:sldLayoutId id="2147484716" r:id="rId9"/>
    <p:sldLayoutId id="2147484717" r:id="rId10"/>
    <p:sldLayoutId id="214748471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126" y="1519480"/>
            <a:ext cx="4731155" cy="13827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2944" y="2841079"/>
            <a:ext cx="73949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Biobanking and the Cyprus Human Genome Project</a:t>
            </a:r>
            <a:endParaRPr lang="en-GB" sz="21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43" y="3670006"/>
            <a:ext cx="3104657" cy="1060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016" y="3334936"/>
            <a:ext cx="1545888" cy="1586615"/>
          </a:xfrm>
          <a:prstGeom prst="rect">
            <a:avLst/>
          </a:prstGeom>
        </p:spPr>
      </p:pic>
      <p:pic>
        <p:nvPicPr>
          <p:cNvPr id="13" name="Picture 6" descr="Department of Biological Sciences 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139" y="3621599"/>
            <a:ext cx="2886176" cy="110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605603" y="1138621"/>
            <a:ext cx="387798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CENTER OF EXCELLENCE</a:t>
            </a:r>
            <a:endParaRPr lang="en-GB" sz="21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5" name="Picture 14" descr="TALOS Development Organizatio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915" y="5093145"/>
            <a:ext cx="672465" cy="736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http://www.bbmri.fi/wp-content/uploads/BBMRI-ERIC_logo-210x86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089" y="5260547"/>
            <a:ext cx="1305878" cy="535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http://www.cardioproof.eu/wp-content/uploads/2013/12/logo-verde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" t="17332" r="5891" b="10001"/>
          <a:stretch>
            <a:fillRect/>
          </a:stretch>
        </p:blipFill>
        <p:spPr bwMode="auto">
          <a:xfrm>
            <a:off x="5012196" y="5218840"/>
            <a:ext cx="1300639" cy="500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republic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336" y="5263880"/>
            <a:ext cx="685800" cy="468630"/>
          </a:xfrm>
          <a:prstGeom prst="rect">
            <a:avLst/>
          </a:prstGeom>
          <a:noFill/>
        </p:spPr>
      </p:pic>
      <p:pic>
        <p:nvPicPr>
          <p:cNvPr id="19" name="Picture 18" descr="https://upload.wikimedia.org/wikipedia/commons/thumb/b/b7/Flag_of_Europe.svg/255px-Flag_of_Europe.svg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669" y="5222447"/>
            <a:ext cx="715328" cy="478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930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8593" y="984410"/>
            <a:ext cx="7696200" cy="4489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1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Biobanking and the Cyprus Human Genome Project</a:t>
            </a:r>
            <a:endParaRPr lang="en-GB" sz="21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685800"/>
            <a:endParaRPr lang="el-GR" sz="1350" i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685800"/>
            <a:r>
              <a:rPr lang="en-GB" sz="135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CY</a:t>
            </a:r>
            <a:r>
              <a:rPr lang="en-GB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-BIOBANK │ Grant Agreement Number: 857122</a:t>
            </a:r>
          </a:p>
          <a:p>
            <a:pPr algn="just" defTabSz="685800">
              <a:spcBef>
                <a:spcPts val="450"/>
              </a:spcBef>
            </a:pPr>
            <a:r>
              <a:rPr lang="en-GB" sz="13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Project Title:  </a:t>
            </a:r>
            <a:r>
              <a:rPr lang="en-GB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Center of Excellence – 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Biobanking and the Cyprus Human Genome Project</a:t>
            </a:r>
            <a:endParaRPr lang="en-GB" sz="15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85800">
              <a:spcBef>
                <a:spcPts val="450"/>
              </a:spcBef>
            </a:pPr>
            <a:endParaRPr lang="en-US" sz="135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85800">
              <a:spcBef>
                <a:spcPts val="450"/>
              </a:spcBef>
            </a:pPr>
            <a:r>
              <a:rPr lang="en-US" sz="13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Funding</a:t>
            </a:r>
            <a:r>
              <a:rPr lang="en-GB" sz="13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European Commission</a:t>
            </a:r>
            <a:endParaRPr lang="en-GB" sz="15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85800">
              <a:lnSpc>
                <a:spcPct val="107000"/>
              </a:lnSpc>
              <a:spcBef>
                <a:spcPts val="450"/>
              </a:spcBef>
            </a:pPr>
            <a:r>
              <a:rPr lang="en-US" sz="13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Project duration</a:t>
            </a:r>
            <a:r>
              <a:rPr lang="en-GB" sz="13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GB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years</a:t>
            </a:r>
            <a:r>
              <a:rPr lang="en-GB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│ 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European funding for years</a:t>
            </a:r>
            <a:r>
              <a:rPr lang="en-GB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1-7</a:t>
            </a:r>
            <a:endParaRPr lang="en-GB" sz="15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85800">
              <a:lnSpc>
                <a:spcPct val="107000"/>
              </a:lnSpc>
              <a:spcBef>
                <a:spcPts val="450"/>
              </a:spcBef>
            </a:pPr>
            <a:r>
              <a:rPr lang="en-US" sz="13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</a:t>
            </a:r>
            <a:r>
              <a:rPr lang="en-GB" sz="13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GB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2020-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WIDESPREAD</a:t>
            </a:r>
            <a:r>
              <a:rPr lang="en-GB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-01-2018-2019: 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Teaming Phase</a:t>
            </a:r>
            <a:r>
              <a:rPr lang="en-GB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endParaRPr lang="en-GB" sz="15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85800">
              <a:spcBef>
                <a:spcPts val="450"/>
              </a:spcBef>
            </a:pPr>
            <a:r>
              <a:rPr lang="en-US" sz="13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Project Budget</a:t>
            </a:r>
            <a:r>
              <a:rPr lang="en-GB" sz="13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	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European Commission</a:t>
            </a:r>
            <a:r>
              <a:rPr lang="en-GB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	€15 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million</a:t>
            </a:r>
            <a:endParaRPr lang="en-GB" sz="15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28700" indent="342900" algn="just" defTabSz="685800">
              <a:spcBef>
                <a:spcPts val="450"/>
              </a:spcBef>
            </a:pP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Republic of Cyprus</a:t>
            </a:r>
            <a:r>
              <a:rPr lang="en-GB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	€15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million</a:t>
            </a:r>
            <a:endParaRPr lang="en-GB" sz="15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28700" indent="342900" algn="just" defTabSz="685800">
              <a:spcBef>
                <a:spcPts val="450"/>
              </a:spcBef>
            </a:pP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University of Cyprus</a:t>
            </a:r>
            <a:r>
              <a:rPr lang="en-GB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	€8 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million</a:t>
            </a:r>
            <a:endParaRPr lang="en-GB" sz="15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685800"/>
            <a:endParaRPr lang="en-GB" sz="135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685800"/>
            <a:r>
              <a:rPr lang="en-US" sz="13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PARTNERS</a:t>
            </a:r>
            <a:r>
              <a:rPr lang="el-GR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			</a:t>
            </a:r>
          </a:p>
          <a:p>
            <a:pPr marL="257175" indent="-257175" defTabSz="685800">
              <a:buFont typeface="+mj-lt"/>
              <a:buAutoNum type="arabicPeriod"/>
            </a:pPr>
            <a:r>
              <a:rPr lang="en-GB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University of Cyprus					</a:t>
            </a:r>
            <a:r>
              <a:rPr lang="el-GR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Cyprus</a:t>
            </a:r>
            <a:endParaRPr lang="el-GR" sz="135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57175" indent="-257175" defTabSz="685800">
              <a:buFont typeface="+mj-lt"/>
              <a:buAutoNum type="arabicPeriod"/>
            </a:pPr>
            <a:r>
              <a:rPr lang="en-GB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Medical University of Graz / BBMRI.at				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Austria</a:t>
            </a:r>
            <a:endParaRPr lang="el-GR" sz="135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57175" indent="-257175" defTabSz="685800">
              <a:buFont typeface="+mj-lt"/>
              <a:buAutoNum type="arabicPeriod"/>
            </a:pPr>
            <a:r>
              <a:rPr lang="en-GB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Biobanking and </a:t>
            </a:r>
            <a:r>
              <a:rPr lang="en-GB" sz="135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BioMolecular</a:t>
            </a:r>
            <a:r>
              <a:rPr lang="en-GB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Resources Research Infrastructure-</a:t>
            </a:r>
          </a:p>
          <a:p>
            <a:pPr defTabSz="685800"/>
            <a:r>
              <a:rPr lang="el-GR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GB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European Research Infrastructure Consortium / BBMRI-ERIC	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Austria</a:t>
            </a:r>
            <a:endParaRPr lang="el-GR" sz="135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685800"/>
            <a:r>
              <a:rPr lang="el-GR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  </a:t>
            </a:r>
            <a:r>
              <a:rPr lang="en-GB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RTD TALOS Limited						</a:t>
            </a:r>
            <a:r>
              <a:rPr lang="en-US" sz="13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Cyprus</a:t>
            </a:r>
            <a:endParaRPr lang="el-GR" sz="135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81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82566" y="1273782"/>
            <a:ext cx="5717564" cy="3655197"/>
            <a:chOff x="2229567" y="998722"/>
            <a:chExt cx="7623418" cy="4873596"/>
          </a:xfrm>
        </p:grpSpPr>
        <p:grpSp>
          <p:nvGrpSpPr>
            <p:cNvPr id="26" name="Group 25"/>
            <p:cNvGrpSpPr/>
            <p:nvPr/>
          </p:nvGrpSpPr>
          <p:grpSpPr>
            <a:xfrm>
              <a:off x="2229567" y="2211398"/>
              <a:ext cx="7623418" cy="3660920"/>
              <a:chOff x="1800282" y="513546"/>
              <a:chExt cx="8677048" cy="3409197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4528374" y="862457"/>
                <a:ext cx="2796586" cy="1550463"/>
              </a:xfrm>
              <a:custGeom>
                <a:avLst/>
                <a:gdLst>
                  <a:gd name="connsiteX0" fmla="*/ 0 w 1785937"/>
                  <a:gd name="connsiteY0" fmla="*/ 0 h 892968"/>
                  <a:gd name="connsiteX1" fmla="*/ 1785937 w 1785937"/>
                  <a:gd name="connsiteY1" fmla="*/ 0 h 892968"/>
                  <a:gd name="connsiteX2" fmla="*/ 1785937 w 1785937"/>
                  <a:gd name="connsiteY2" fmla="*/ 892968 h 892968"/>
                  <a:gd name="connsiteX3" fmla="*/ 0 w 1785937"/>
                  <a:gd name="connsiteY3" fmla="*/ 892968 h 892968"/>
                  <a:gd name="connsiteX4" fmla="*/ 0 w 1785937"/>
                  <a:gd name="connsiteY4" fmla="*/ 0 h 89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937" h="892968">
                    <a:moveTo>
                      <a:pt x="0" y="0"/>
                    </a:moveTo>
                    <a:lnTo>
                      <a:pt x="1785937" y="0"/>
                    </a:lnTo>
                    <a:lnTo>
                      <a:pt x="1785937" y="892968"/>
                    </a:lnTo>
                    <a:lnTo>
                      <a:pt x="0" y="89296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72117" tIns="6072" rIns="6072" bIns="6072" numCol="1" spcCol="1270" anchor="ctr" anchorCtr="0">
                <a:noAutofit/>
              </a:bodyPr>
              <a:lstStyle/>
              <a:p>
                <a:pPr defTabSz="425054">
                  <a:lnSpc>
                    <a:spcPts val="1125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dirty="0">
                    <a:solidFill>
                      <a:srgbClr val="FFFF66"/>
                    </a:solidFill>
                    <a:latin typeface="Calibri Light" panose="020F0302020204030204"/>
                  </a:rPr>
                  <a:t>Molecular Medicine Research Center (MMRC)</a:t>
                </a:r>
              </a:p>
              <a:p>
                <a:pPr defTabSz="425054">
                  <a:lnSpc>
                    <a:spcPts val="1125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u="sng" dirty="0">
                    <a:solidFill>
                      <a:srgbClr val="FFFF66"/>
                    </a:solidFill>
                    <a:latin typeface="Calibri" panose="020F0502020204030204"/>
                  </a:rPr>
                  <a:t>GOVERNANCE</a:t>
                </a:r>
                <a:r>
                  <a:rPr lang="en-US" sz="1200" b="1" dirty="0">
                    <a:solidFill>
                      <a:srgbClr val="FFFF66"/>
                    </a:solidFill>
                    <a:latin typeface="Calibri" panose="020F0502020204030204"/>
                  </a:rPr>
                  <a:t>:</a:t>
                </a:r>
              </a:p>
              <a:p>
                <a:pPr defTabSz="425054">
                  <a:lnSpc>
                    <a:spcPts val="1125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dirty="0">
                    <a:solidFill>
                      <a:srgbClr val="FFFF66"/>
                    </a:solidFill>
                    <a:latin typeface="Calibri" panose="020F0502020204030204"/>
                  </a:rPr>
                  <a:t>Director</a:t>
                </a:r>
              </a:p>
              <a:p>
                <a:pPr defTabSz="425054">
                  <a:lnSpc>
                    <a:spcPts val="1125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dirty="0">
                    <a:solidFill>
                      <a:srgbClr val="FFFF66"/>
                    </a:solidFill>
                    <a:latin typeface="Calibri" panose="020F0502020204030204"/>
                  </a:rPr>
                  <a:t>Academic Council &amp; Research Unit Council</a:t>
                </a:r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2116218" y="3022031"/>
                <a:ext cx="1572200" cy="892968"/>
              </a:xfrm>
              <a:custGeom>
                <a:avLst/>
                <a:gdLst>
                  <a:gd name="connsiteX0" fmla="*/ 0 w 1785937"/>
                  <a:gd name="connsiteY0" fmla="*/ 0 h 892968"/>
                  <a:gd name="connsiteX1" fmla="*/ 1785937 w 1785937"/>
                  <a:gd name="connsiteY1" fmla="*/ 0 h 892968"/>
                  <a:gd name="connsiteX2" fmla="*/ 1785937 w 1785937"/>
                  <a:gd name="connsiteY2" fmla="*/ 892968 h 892968"/>
                  <a:gd name="connsiteX3" fmla="*/ 0 w 1785937"/>
                  <a:gd name="connsiteY3" fmla="*/ 892968 h 892968"/>
                  <a:gd name="connsiteX4" fmla="*/ 0 w 1785937"/>
                  <a:gd name="connsiteY4" fmla="*/ 0 h 89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937" h="892968">
                    <a:moveTo>
                      <a:pt x="0" y="0"/>
                    </a:moveTo>
                    <a:lnTo>
                      <a:pt x="1785937" y="0"/>
                    </a:lnTo>
                    <a:lnTo>
                      <a:pt x="1785937" y="892968"/>
                    </a:lnTo>
                    <a:lnTo>
                      <a:pt x="0" y="89296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72117" tIns="6072" rIns="6072" bIns="6072" numCol="1" spcCol="1270" anchor="ctr" anchorCtr="0">
                <a:noAutofit/>
              </a:bodyPr>
              <a:lstStyle/>
              <a:p>
                <a:pPr algn="ctr" defTabSz="425054"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dirty="0">
                    <a:solidFill>
                      <a:srgbClr val="FFFF66"/>
                    </a:solidFill>
                    <a:latin typeface="Calibri Light" panose="020F0302020204030204"/>
                  </a:rPr>
                  <a:t>Biobank</a:t>
                </a:r>
                <a:endParaRPr lang="en-GB" sz="1200" b="1" dirty="0">
                  <a:solidFill>
                    <a:srgbClr val="FFFF66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4145506" y="3021666"/>
                <a:ext cx="1881453" cy="892968"/>
              </a:xfrm>
              <a:custGeom>
                <a:avLst/>
                <a:gdLst>
                  <a:gd name="connsiteX0" fmla="*/ 0 w 1771078"/>
                  <a:gd name="connsiteY0" fmla="*/ 0 h 892968"/>
                  <a:gd name="connsiteX1" fmla="*/ 1771078 w 1771078"/>
                  <a:gd name="connsiteY1" fmla="*/ 0 h 892968"/>
                  <a:gd name="connsiteX2" fmla="*/ 1771078 w 1771078"/>
                  <a:gd name="connsiteY2" fmla="*/ 892968 h 892968"/>
                  <a:gd name="connsiteX3" fmla="*/ 0 w 1771078"/>
                  <a:gd name="connsiteY3" fmla="*/ 892968 h 892968"/>
                  <a:gd name="connsiteX4" fmla="*/ 0 w 1771078"/>
                  <a:gd name="connsiteY4" fmla="*/ 0 h 89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1078" h="892968">
                    <a:moveTo>
                      <a:pt x="0" y="0"/>
                    </a:moveTo>
                    <a:lnTo>
                      <a:pt x="1771078" y="0"/>
                    </a:lnTo>
                    <a:lnTo>
                      <a:pt x="1771078" y="892968"/>
                    </a:lnTo>
                    <a:lnTo>
                      <a:pt x="0" y="89296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72117" tIns="6072" rIns="6072" bIns="6072" numCol="1" spcCol="1270" anchor="ctr" anchorCtr="0">
                <a:noAutofit/>
              </a:bodyPr>
              <a:lstStyle/>
              <a:p>
                <a:pPr defTabSz="425054">
                  <a:spcBef>
                    <a:spcPct val="0"/>
                  </a:spcBef>
                </a:pPr>
                <a:r>
                  <a:rPr lang="en-US" sz="1200" b="1" dirty="0">
                    <a:solidFill>
                      <a:srgbClr val="FFFF66"/>
                    </a:solidFill>
                    <a:latin typeface="Calibri Light" panose="020F0302020204030204"/>
                  </a:rPr>
                  <a:t>Medical</a:t>
                </a:r>
              </a:p>
              <a:p>
                <a:pPr defTabSz="425054">
                  <a:spcBef>
                    <a:spcPct val="0"/>
                  </a:spcBef>
                </a:pPr>
                <a:r>
                  <a:rPr lang="en-US" sz="1200" b="1" dirty="0">
                    <a:solidFill>
                      <a:srgbClr val="FFFF66"/>
                    </a:solidFill>
                    <a:latin typeface="Calibri Light" panose="020F0302020204030204"/>
                  </a:rPr>
                  <a:t>Translational</a:t>
                </a:r>
              </a:p>
              <a:p>
                <a:pPr defTabSz="425054">
                  <a:spcBef>
                    <a:spcPct val="0"/>
                  </a:spcBef>
                </a:pPr>
                <a:r>
                  <a:rPr lang="en-US" sz="1200" b="1" dirty="0">
                    <a:solidFill>
                      <a:srgbClr val="FFFF66"/>
                    </a:solidFill>
                    <a:latin typeface="Calibri Light" panose="020F0302020204030204"/>
                  </a:rPr>
                  <a:t>Research</a:t>
                </a:r>
                <a:endParaRPr lang="en-GB" sz="1200" b="1" dirty="0">
                  <a:solidFill>
                    <a:srgbClr val="FFFF66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6265602" y="3008932"/>
                <a:ext cx="1785937" cy="892968"/>
              </a:xfrm>
              <a:custGeom>
                <a:avLst/>
                <a:gdLst>
                  <a:gd name="connsiteX0" fmla="*/ 0 w 1785937"/>
                  <a:gd name="connsiteY0" fmla="*/ 0 h 892968"/>
                  <a:gd name="connsiteX1" fmla="*/ 1785937 w 1785937"/>
                  <a:gd name="connsiteY1" fmla="*/ 0 h 892968"/>
                  <a:gd name="connsiteX2" fmla="*/ 1785937 w 1785937"/>
                  <a:gd name="connsiteY2" fmla="*/ 892968 h 892968"/>
                  <a:gd name="connsiteX3" fmla="*/ 0 w 1785937"/>
                  <a:gd name="connsiteY3" fmla="*/ 892968 h 892968"/>
                  <a:gd name="connsiteX4" fmla="*/ 0 w 1785937"/>
                  <a:gd name="connsiteY4" fmla="*/ 0 h 89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937" h="892968">
                    <a:moveTo>
                      <a:pt x="0" y="0"/>
                    </a:moveTo>
                    <a:lnTo>
                      <a:pt x="1785937" y="0"/>
                    </a:lnTo>
                    <a:lnTo>
                      <a:pt x="1785937" y="892968"/>
                    </a:lnTo>
                    <a:lnTo>
                      <a:pt x="0" y="89296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72117" tIns="6072" rIns="6072" bIns="6072" numCol="1" spcCol="1270" anchor="ctr" anchorCtr="0">
                <a:noAutofit/>
              </a:bodyPr>
              <a:lstStyle/>
              <a:p>
                <a:pPr algn="ctr" defTabSz="425054">
                  <a:spcBef>
                    <a:spcPct val="0"/>
                  </a:spcBef>
                </a:pPr>
                <a:r>
                  <a:rPr lang="en-US" sz="1200" b="1" dirty="0">
                    <a:solidFill>
                      <a:srgbClr val="FFFF66"/>
                    </a:solidFill>
                    <a:latin typeface="Calibri Light" panose="020F0302020204030204"/>
                  </a:rPr>
                  <a:t>Molecular Diagnostics Services</a:t>
                </a:r>
                <a:endParaRPr lang="en-GB" sz="1200" b="1" dirty="0">
                  <a:solidFill>
                    <a:srgbClr val="FFFF66"/>
                  </a:solidFill>
                  <a:latin typeface="Calibri Light" panose="020F0302020204030204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83335" y="3043737"/>
                <a:ext cx="960593" cy="879006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0282" y="3023784"/>
                <a:ext cx="946397" cy="877739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5"/>
              <a:srcRect l="36457" t="4949" r="2777" b="9194"/>
              <a:stretch/>
            </p:blipFill>
            <p:spPr>
              <a:xfrm>
                <a:off x="6047089" y="3016886"/>
                <a:ext cx="829371" cy="903468"/>
              </a:xfrm>
              <a:prstGeom prst="rect">
                <a:avLst/>
              </a:prstGeom>
            </p:spPr>
          </p:pic>
          <p:sp>
            <p:nvSpPr>
              <p:cNvPr id="23" name="Freeform 22"/>
              <p:cNvSpPr/>
              <p:nvPr/>
            </p:nvSpPr>
            <p:spPr>
              <a:xfrm>
                <a:off x="8691393" y="3012169"/>
                <a:ext cx="1785937" cy="892968"/>
              </a:xfrm>
              <a:custGeom>
                <a:avLst/>
                <a:gdLst>
                  <a:gd name="connsiteX0" fmla="*/ 0 w 1785937"/>
                  <a:gd name="connsiteY0" fmla="*/ 0 h 892968"/>
                  <a:gd name="connsiteX1" fmla="*/ 1785937 w 1785937"/>
                  <a:gd name="connsiteY1" fmla="*/ 0 h 892968"/>
                  <a:gd name="connsiteX2" fmla="*/ 1785937 w 1785937"/>
                  <a:gd name="connsiteY2" fmla="*/ 892968 h 892968"/>
                  <a:gd name="connsiteX3" fmla="*/ 0 w 1785937"/>
                  <a:gd name="connsiteY3" fmla="*/ 892968 h 892968"/>
                  <a:gd name="connsiteX4" fmla="*/ 0 w 1785937"/>
                  <a:gd name="connsiteY4" fmla="*/ 0 h 89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937" h="892968">
                    <a:moveTo>
                      <a:pt x="0" y="0"/>
                    </a:moveTo>
                    <a:lnTo>
                      <a:pt x="1785937" y="0"/>
                    </a:lnTo>
                    <a:lnTo>
                      <a:pt x="1785937" y="892968"/>
                    </a:lnTo>
                    <a:lnTo>
                      <a:pt x="0" y="89296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72117" tIns="6072" rIns="6072" bIns="6072" numCol="1" spcCol="1270" anchor="ctr" anchorCtr="0">
                <a:noAutofit/>
              </a:bodyPr>
              <a:lstStyle/>
              <a:p>
                <a:pPr algn="ctr" defTabSz="42505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dirty="0">
                    <a:solidFill>
                      <a:srgbClr val="FFFF66"/>
                    </a:solidFill>
                    <a:latin typeface="Calibri Light" panose="020F0302020204030204"/>
                  </a:rPr>
                  <a:t>Continuous</a:t>
                </a:r>
              </a:p>
              <a:p>
                <a:pPr algn="ctr" defTabSz="42505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dirty="0">
                    <a:solidFill>
                      <a:srgbClr val="FFFF66"/>
                    </a:solidFill>
                    <a:latin typeface="Calibri Light" panose="020F0302020204030204"/>
                  </a:rPr>
                  <a:t>Education</a:t>
                </a:r>
              </a:p>
              <a:p>
                <a:pPr algn="ctr" defTabSz="42505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dirty="0">
                    <a:solidFill>
                      <a:srgbClr val="FFFF66"/>
                    </a:solidFill>
                    <a:latin typeface="Calibri Light" panose="020F0302020204030204"/>
                  </a:rPr>
                  <a:t>&amp; Training</a:t>
                </a:r>
                <a:endParaRPr lang="en-GB" sz="1200" b="1" dirty="0">
                  <a:solidFill>
                    <a:srgbClr val="FFFF66"/>
                  </a:solidFill>
                  <a:latin typeface="Calibri Light" panose="020F0302020204030204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2750125" y="2710925"/>
                <a:ext cx="6413594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reeform 33"/>
              <p:cNvSpPr/>
              <p:nvPr/>
            </p:nvSpPr>
            <p:spPr>
              <a:xfrm flipH="1" flipV="1">
                <a:off x="5838933" y="513546"/>
                <a:ext cx="154461" cy="344134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45720" y="0"/>
                    </a:moveTo>
                    <a:lnTo>
                      <a:pt x="45720" y="354160"/>
                    </a:lnTo>
                  </a:path>
                </a:pathLst>
              </a:custGeom>
              <a:noFill/>
              <a:ln w="38100">
                <a:solidFill>
                  <a:srgbClr val="0070C0"/>
                </a:solidFill>
                <a:headEnd type="arrow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defTabSz="685800"/>
                <a:endParaRPr lang="en-GB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7535411" y="1526440"/>
                <a:ext cx="1897498" cy="797563"/>
              </a:xfrm>
              <a:custGeom>
                <a:avLst/>
                <a:gdLst>
                  <a:gd name="connsiteX0" fmla="*/ 0 w 1785937"/>
                  <a:gd name="connsiteY0" fmla="*/ 0 h 892968"/>
                  <a:gd name="connsiteX1" fmla="*/ 1785937 w 1785937"/>
                  <a:gd name="connsiteY1" fmla="*/ 0 h 892968"/>
                  <a:gd name="connsiteX2" fmla="*/ 1785937 w 1785937"/>
                  <a:gd name="connsiteY2" fmla="*/ 892968 h 892968"/>
                  <a:gd name="connsiteX3" fmla="*/ 0 w 1785937"/>
                  <a:gd name="connsiteY3" fmla="*/ 892968 h 892968"/>
                  <a:gd name="connsiteX4" fmla="*/ 0 w 1785937"/>
                  <a:gd name="connsiteY4" fmla="*/ 0 h 89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937" h="892968">
                    <a:moveTo>
                      <a:pt x="0" y="0"/>
                    </a:moveTo>
                    <a:lnTo>
                      <a:pt x="1785937" y="0"/>
                    </a:lnTo>
                    <a:lnTo>
                      <a:pt x="1785937" y="892968"/>
                    </a:lnTo>
                    <a:lnTo>
                      <a:pt x="0" y="89296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72117" tIns="6072" rIns="6072" bIns="6072" numCol="1" spcCol="1270" anchor="ctr" anchorCtr="0">
                <a:noAutofit/>
              </a:bodyPr>
              <a:lstStyle/>
              <a:p>
                <a:pPr defTabSz="42505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dirty="0">
                    <a:solidFill>
                      <a:srgbClr val="FFFF66"/>
                    </a:solidFill>
                    <a:latin typeface="Calibri Light" panose="020F0302020204030204"/>
                  </a:rPr>
                  <a:t>International Advisory Committee</a:t>
                </a:r>
                <a:endParaRPr lang="en-GB" sz="1200" b="1" dirty="0">
                  <a:solidFill>
                    <a:srgbClr val="FFFF66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2360708" y="1537205"/>
                <a:ext cx="1930077" cy="797563"/>
              </a:xfrm>
              <a:custGeom>
                <a:avLst/>
                <a:gdLst>
                  <a:gd name="connsiteX0" fmla="*/ 0 w 1785937"/>
                  <a:gd name="connsiteY0" fmla="*/ 0 h 892968"/>
                  <a:gd name="connsiteX1" fmla="*/ 1785937 w 1785937"/>
                  <a:gd name="connsiteY1" fmla="*/ 0 h 892968"/>
                  <a:gd name="connsiteX2" fmla="*/ 1785937 w 1785937"/>
                  <a:gd name="connsiteY2" fmla="*/ 892968 h 892968"/>
                  <a:gd name="connsiteX3" fmla="*/ 0 w 1785937"/>
                  <a:gd name="connsiteY3" fmla="*/ 892968 h 892968"/>
                  <a:gd name="connsiteX4" fmla="*/ 0 w 1785937"/>
                  <a:gd name="connsiteY4" fmla="*/ 0 h 89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937" h="892968">
                    <a:moveTo>
                      <a:pt x="0" y="0"/>
                    </a:moveTo>
                    <a:lnTo>
                      <a:pt x="1785937" y="0"/>
                    </a:lnTo>
                    <a:lnTo>
                      <a:pt x="1785937" y="892968"/>
                    </a:lnTo>
                    <a:lnTo>
                      <a:pt x="0" y="89296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72117" tIns="6072" rIns="6072" bIns="6072" numCol="1" spcCol="1270" anchor="ctr" anchorCtr="0">
                <a:noAutofit/>
              </a:bodyPr>
              <a:lstStyle/>
              <a:p>
                <a:pPr defTabSz="42505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dirty="0">
                    <a:solidFill>
                      <a:srgbClr val="FFFF66"/>
                    </a:solidFill>
                    <a:latin typeface="Calibri Light" panose="020F0302020204030204"/>
                  </a:rPr>
                  <a:t>Stakeholders’ Forum</a:t>
                </a:r>
                <a:endParaRPr lang="en-GB" sz="1200" b="1" dirty="0">
                  <a:solidFill>
                    <a:srgbClr val="FFFF66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>
              <a:xfrm flipH="1" flipV="1">
                <a:off x="2670384" y="2703225"/>
                <a:ext cx="154461" cy="344134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45720" y="0"/>
                    </a:moveTo>
                    <a:lnTo>
                      <a:pt x="45720" y="354160"/>
                    </a:lnTo>
                  </a:path>
                </a:pathLst>
              </a:custGeom>
              <a:noFill/>
              <a:ln w="38100">
                <a:solidFill>
                  <a:srgbClr val="0070C0"/>
                </a:solidFill>
                <a:headEnd type="arrow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defTabSz="685800"/>
                <a:endParaRPr lang="en-GB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>
              <a:xfrm flipH="1" flipV="1">
                <a:off x="4589598" y="2689710"/>
                <a:ext cx="154461" cy="344134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45720" y="0"/>
                    </a:moveTo>
                    <a:lnTo>
                      <a:pt x="45720" y="354160"/>
                    </a:lnTo>
                  </a:path>
                </a:pathLst>
              </a:custGeom>
              <a:noFill/>
              <a:ln w="38100">
                <a:solidFill>
                  <a:srgbClr val="0070C0"/>
                </a:solidFill>
                <a:headEnd type="arrow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defTabSz="685800"/>
                <a:endParaRPr lang="en-GB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 flipH="1" flipV="1">
                <a:off x="6895900" y="2703225"/>
                <a:ext cx="154461" cy="344134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45720" y="0"/>
                    </a:moveTo>
                    <a:lnTo>
                      <a:pt x="45720" y="354160"/>
                    </a:lnTo>
                  </a:path>
                </a:pathLst>
              </a:custGeom>
              <a:noFill/>
              <a:ln w="38100">
                <a:solidFill>
                  <a:srgbClr val="0070C0"/>
                </a:solidFill>
                <a:headEnd type="arrow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defTabSz="685800"/>
                <a:endParaRPr lang="en-GB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 flipH="1" flipV="1">
                <a:off x="5772206" y="2337105"/>
                <a:ext cx="154461" cy="344134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45720" y="0"/>
                    </a:moveTo>
                    <a:lnTo>
                      <a:pt x="45720" y="354160"/>
                    </a:lnTo>
                  </a:path>
                </a:pathLst>
              </a:custGeom>
              <a:noFill/>
              <a:ln w="38100">
                <a:solidFill>
                  <a:srgbClr val="0070C0"/>
                </a:solidFill>
                <a:headEnd type="arrow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defTabSz="685800"/>
                <a:endParaRPr lang="en-GB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>
              <a:xfrm flipH="1" flipV="1">
                <a:off x="9049944" y="2684731"/>
                <a:ext cx="154461" cy="344134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45720" y="0"/>
                    </a:moveTo>
                    <a:lnTo>
                      <a:pt x="45720" y="354160"/>
                    </a:lnTo>
                  </a:path>
                </a:pathLst>
              </a:custGeom>
              <a:noFill/>
              <a:ln w="38100">
                <a:solidFill>
                  <a:srgbClr val="0070C0"/>
                </a:solidFill>
                <a:headEnd type="arrow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defTabSz="685800"/>
                <a:endParaRPr lang="en-GB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9" name="Freeform 28"/>
            <p:cNvSpPr/>
            <p:nvPr/>
          </p:nvSpPr>
          <p:spPr>
            <a:xfrm>
              <a:off x="5368073" y="998722"/>
              <a:ext cx="2401693" cy="1240448"/>
            </a:xfrm>
            <a:custGeom>
              <a:avLst/>
              <a:gdLst>
                <a:gd name="connsiteX0" fmla="*/ 0 w 1785937"/>
                <a:gd name="connsiteY0" fmla="*/ 0 h 892968"/>
                <a:gd name="connsiteX1" fmla="*/ 1785937 w 1785937"/>
                <a:gd name="connsiteY1" fmla="*/ 0 h 892968"/>
                <a:gd name="connsiteX2" fmla="*/ 1785937 w 1785937"/>
                <a:gd name="connsiteY2" fmla="*/ 892968 h 892968"/>
                <a:gd name="connsiteX3" fmla="*/ 0 w 1785937"/>
                <a:gd name="connsiteY3" fmla="*/ 892968 h 892968"/>
                <a:gd name="connsiteX4" fmla="*/ 0 w 1785937"/>
                <a:gd name="connsiteY4" fmla="*/ 0 h 89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937" h="892968">
                  <a:moveTo>
                    <a:pt x="0" y="0"/>
                  </a:moveTo>
                  <a:lnTo>
                    <a:pt x="1785937" y="0"/>
                  </a:lnTo>
                  <a:lnTo>
                    <a:pt x="1785937" y="892968"/>
                  </a:lnTo>
                  <a:lnTo>
                    <a:pt x="0" y="8929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117" tIns="6072" rIns="6072" bIns="6072" numCol="1" spcCol="1270" anchor="ctr" anchorCtr="0">
              <a:noAutofit/>
            </a:bodyPr>
            <a:lstStyle/>
            <a:p>
              <a:pPr defTabSz="42505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rgbClr val="FFFF66"/>
                  </a:solidFill>
                  <a:latin typeface="Calibri Light" panose="020F0302020204030204"/>
                </a:rPr>
                <a:t>University of Cyprus</a:t>
              </a:r>
            </a:p>
            <a:p>
              <a:pPr algn="ctr" defTabSz="42505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rgbClr val="FFFF66"/>
                  </a:solidFill>
                  <a:latin typeface="Calibri Light" panose="020F0302020204030204"/>
                </a:rPr>
                <a:t>(UCY)</a:t>
              </a:r>
              <a:endParaRPr lang="en-GB" sz="1200" b="1" dirty="0">
                <a:solidFill>
                  <a:srgbClr val="FFFF66"/>
                </a:solidFill>
                <a:latin typeface="Calibri Light" panose="020F0302020204030204"/>
              </a:endParaRPr>
            </a:p>
          </p:txBody>
        </p:sp>
        <p:pic>
          <p:nvPicPr>
            <p:cNvPr id="33" name="Picture 2" descr="UCY Pics 32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8279" y="1014306"/>
              <a:ext cx="1816019" cy="1224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7738617" y="4907894"/>
              <a:ext cx="1077846" cy="945510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4330637" y="3937825"/>
              <a:ext cx="37354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932096" y="3932300"/>
              <a:ext cx="37354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4762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86" y="1608365"/>
            <a:ext cx="6640286" cy="423454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13314" y="1124245"/>
            <a:ext cx="525977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1946" indent="-331946" algn="just" defTabSz="685800">
              <a:spcAft>
                <a:spcPts val="225"/>
              </a:spcAft>
            </a:pPr>
            <a:r>
              <a:rPr lang="en-GB" sz="21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3.2	Management structure and procedures </a:t>
            </a:r>
            <a:endParaRPr lang="en-GB" sz="2100" b="1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00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39308" y="879026"/>
          <a:ext cx="8848665" cy="496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2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1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1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73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76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88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7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33450">
                <a:tc gridSpan="7"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Table 3.1a: List of WPs (note that Person-Months shown refer to those covered by </a:t>
                      </a:r>
                    </a:p>
                    <a:p>
                      <a:pPr marL="2159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the EC grant, the Complimentary grant and the Total) │L-P: Lead Partner │ P-M: Person-Months │ Total P-M: The sum of P-M funded by all sources, years 1-7</a:t>
                      </a:r>
                    </a:p>
                    <a:p>
                      <a:pPr marL="2159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 dirty="0">
                        <a:effectLst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3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WP 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Work Package Title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L-P No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L-P Name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EC funded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P-M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Start Month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End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Month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Complimentary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Person-Months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Total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P-M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461"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Project Management and Communication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UCY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76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412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488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626"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Physical premises &amp; equipment infrastructure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UCY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70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110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742"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ICT Operations, Quality &amp; Sample Management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MUG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313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32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345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371"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Bioinformatics &amp; eHealth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UCY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275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29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304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371"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Create a state-of-the-art Biobank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UCY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1,072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1141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371"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The CHGP &amp; other res. projects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UCY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420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1008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1428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742"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7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Dissemination of results, education</a:t>
                      </a:r>
                    </a:p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/ training &amp; other acad. activities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TALOS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225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84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225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742"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Ethical, Legal &amp; Social</a:t>
                      </a:r>
                    </a:p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Implications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BBMRI-ERIC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70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12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70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742"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IPR management, innovation and market exploitation strategy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UCY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71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13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71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408"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Business development and sustainability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TALO</a:t>
                      </a:r>
                      <a:r>
                        <a:rPr lang="en-US" sz="1200">
                          <a:effectLst/>
                        </a:rPr>
                        <a:t>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383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84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172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555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744">
                <a:tc>
                  <a:txBody>
                    <a:bodyPr/>
                    <a:lstStyle/>
                    <a:p>
                      <a:pPr marL="215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3"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Total P-M</a:t>
                      </a:r>
                      <a:endParaRPr lang="en-GB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2,945</a:t>
                      </a:r>
                      <a:endParaRPr lang="en-GB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 </a:t>
                      </a:r>
                      <a:endParaRPr lang="en-GB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 </a:t>
                      </a:r>
                      <a:endParaRPr lang="en-GB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-158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1,792</a:t>
                      </a:r>
                      <a:endParaRPr lang="en-GB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4,737</a:t>
                      </a:r>
                      <a:endParaRPr lang="en-GB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29363" y="5693569"/>
            <a:ext cx="23015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C00000"/>
                </a:solidFill>
                <a:latin typeface="Calibri" panose="020F0502020204030204"/>
              </a:rPr>
              <a:t>Equivalent to nearly 400 years</a:t>
            </a:r>
            <a:endParaRPr lang="en-GB" sz="1350" dirty="0">
              <a:solidFill>
                <a:srgbClr val="C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39975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86" y="928422"/>
            <a:ext cx="4887686" cy="50723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02396" y="928421"/>
            <a:ext cx="1459438" cy="303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685800">
              <a:lnSpc>
                <a:spcPct val="107000"/>
              </a:lnSpc>
            </a:pPr>
            <a:r>
              <a:rPr lang="en-GB" sz="135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GANTT CHART</a:t>
            </a:r>
            <a:endParaRPr lang="en-GB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290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716" y="879701"/>
          <a:ext cx="9067802" cy="5029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49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9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8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718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00"/>
                          </a:solidFill>
                          <a:effectLst/>
                        </a:rPr>
                        <a:t>Table 3.1b.i: Projects to be developed and banking activity in a disease-oriented strategy in Y1-7 &amp; Y8-15</a:t>
                      </a:r>
                      <a:endParaRPr lang="en-GB" sz="15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00"/>
                          </a:solidFill>
                          <a:effectLst/>
                        </a:rPr>
                        <a:t>PROJECT</a:t>
                      </a:r>
                      <a:endParaRPr lang="en-GB" sz="11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00"/>
                          </a:solidFill>
                          <a:effectLst/>
                        </a:rPr>
                        <a:t>TASK Leader</a:t>
                      </a:r>
                      <a:endParaRPr lang="en-GB" sz="11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Target Number of Donors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(Years 1-7)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TASK 6.1: Human genome project, 500 family trios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A. Malatras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1,500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TASK 6.2: Cyprus initiative on rare &amp; undiagnosed diseases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V. Anastasiadou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300 </a:t>
                      </a:r>
                      <a:r>
                        <a:rPr lang="en-US" sz="1100">
                          <a:effectLst/>
                        </a:rPr>
                        <a:t>     (50*)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TASK 6.3: Cyprus Chronic Kidney Disease (CKD) registry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K. Ioannou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2,500 </a:t>
                      </a:r>
                      <a:r>
                        <a:rPr lang="en-US" sz="1100">
                          <a:effectLst/>
                        </a:rPr>
                        <a:t>  (200*)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TASK 6.4: Genetic modifiers for inherited glomerulopathies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K. Voskarides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2,000   (600*)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TASK 6.5: MUC1 kidney disease</a:t>
                      </a:r>
                      <a:r>
                        <a:rPr lang="en-US" sz="1100">
                          <a:effectLst/>
                        </a:rPr>
                        <a:t> &amp; relatives to serve as healthy controls (250 + 250)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G. Papagregoriou &amp; </a:t>
                      </a:r>
                      <a:r>
                        <a:rPr lang="en-GB" sz="1100">
                          <a:effectLst/>
                        </a:rPr>
                        <a:t>C. Stavrou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500      (150</a:t>
                      </a:r>
                      <a:r>
                        <a:rPr lang="en-US" sz="1100">
                          <a:effectLst/>
                        </a:rPr>
                        <a:t>*</a:t>
                      </a:r>
                      <a:r>
                        <a:rPr lang="en-GB" sz="1100">
                          <a:effectLst/>
                        </a:rPr>
                        <a:t>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TASK 6.6: “The Cyprus Study”, a population cohort study on Atherosclerosis &amp; Cardiovascular Disease (CVD)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A. Nicolaides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A. Panayiotou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3,000 </a:t>
                      </a:r>
                      <a:r>
                        <a:rPr lang="en-US" sz="1100">
                          <a:effectLst/>
                        </a:rPr>
                        <a:t>  (1,100*)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TASK 6.7: Gynaecological cancer epidemiology </a:t>
                      </a:r>
                      <a:r>
                        <a:rPr lang="en-US" sz="1100">
                          <a:effectLst/>
                        </a:rPr>
                        <a:t>&amp;</a:t>
                      </a:r>
                      <a:r>
                        <a:rPr lang="en-GB" sz="1100">
                          <a:effectLst/>
                        </a:rPr>
                        <a:t> genetics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A. Constantinidou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2,500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TASK 6.8: The Liquid biopsy study in Lung cancer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M. Spiliotaki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500      (48*)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Others: based on suggestions by the Stakeholders’ Forum, or the Ministry of Health or based on new disease-focused projects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Others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3,700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43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00"/>
                          </a:solidFill>
                          <a:effectLst/>
                        </a:rPr>
                        <a:t>SPECIFIC TARGET FOR A TOTAL</a:t>
                      </a:r>
                      <a:endParaRPr lang="en-GB" sz="11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(*In parenthesis is number of samples available. However, new follow-up and more complete sampling adds up to make the target of 16,500 donors in Y1-7)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16,500</a:t>
                      </a:r>
                      <a:endParaRPr lang="en-GB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29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00"/>
                          </a:solidFill>
                          <a:effectLst/>
                        </a:rPr>
                        <a:t>The numbers are very speculative as new research projects may result in even more intense patient recruitment.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00"/>
                          </a:solidFill>
                          <a:effectLst/>
                        </a:rPr>
                        <a:t>The Biobank will be fully prepared to respond</a:t>
                      </a:r>
                      <a:endParaRPr lang="en-GB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Years 8-15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5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Inherited cardiomyopathies (may be part of TASK 6.2)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 be appointed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5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Targeted other cancers, such as colon, prostate, brain, etc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 be appointed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2,000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5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Diabetes and diabetic nephropathy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 be appointed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2,000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5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Alzheimer and other age-related dementias, aging studies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 be appointed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2,000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5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Autism and autism spectrum disorders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 be appointed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7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Others, based on new projects or general population Biobanking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 be appointed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2,000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3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00"/>
                          </a:solidFill>
                          <a:effectLst/>
                        </a:rPr>
                        <a:t>INDICATIVE TARGET FOR A TOTAL</a:t>
                      </a:r>
                      <a:endParaRPr lang="en-GB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9,500</a:t>
                      </a:r>
                      <a:endParaRPr lang="en-GB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6" marR="45526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955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695" y="1292911"/>
            <a:ext cx="6079543" cy="590550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Biobanking and the Cyprus Human Genome Project</a:t>
            </a:r>
            <a:r>
              <a:rPr lang="el-GR" sz="2400" b="1" dirty="0"/>
              <a:t/>
            </a:r>
            <a:br>
              <a:rPr lang="el-GR" sz="2400" b="1" dirty="0"/>
            </a:br>
            <a:r>
              <a:rPr lang="en-US" sz="2400" b="1" dirty="0"/>
              <a:t>General Aims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093" y="2098088"/>
            <a:ext cx="6853871" cy="3461784"/>
          </a:xfrm>
        </p:spPr>
        <p:txBody>
          <a:bodyPr>
            <a:no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GB" sz="1500" dirty="0"/>
              <a:t> </a:t>
            </a:r>
            <a:r>
              <a:rPr lang="en-GB" sz="1500" dirty="0">
                <a:solidFill>
                  <a:srgbClr val="C00000"/>
                </a:solidFill>
              </a:rPr>
              <a:t>Centre of Excellence</a:t>
            </a:r>
            <a:r>
              <a:rPr lang="en-US" sz="1500" dirty="0">
                <a:solidFill>
                  <a:srgbClr val="C00000"/>
                </a:solidFill>
              </a:rPr>
              <a:t> </a:t>
            </a:r>
            <a:r>
              <a:rPr lang="en-US" sz="1500" dirty="0"/>
              <a:t>in Biobanking for genetic diseases (medical records, biological material)</a:t>
            </a:r>
            <a:endParaRPr lang="en-GB" sz="1500" dirty="0"/>
          </a:p>
          <a:p>
            <a:pPr marL="257175" indent="-257175">
              <a:buFont typeface="+mj-lt"/>
              <a:buAutoNum type="arabicPeriod"/>
            </a:pPr>
            <a:r>
              <a:rPr lang="en-GB" sz="1500" dirty="0"/>
              <a:t>Application of the principles of </a:t>
            </a:r>
            <a:r>
              <a:rPr lang="en-GB" sz="1500" dirty="0">
                <a:solidFill>
                  <a:srgbClr val="C00000"/>
                </a:solidFill>
              </a:rPr>
              <a:t>e-Health</a:t>
            </a:r>
            <a:r>
              <a:rPr lang="en-GB" sz="1500" dirty="0"/>
              <a:t>, data management will be implemented with smart </a:t>
            </a:r>
            <a:r>
              <a:rPr lang="en-GB" sz="1500" dirty="0">
                <a:solidFill>
                  <a:srgbClr val="C00000"/>
                </a:solidFill>
              </a:rPr>
              <a:t>artificial intelligence systems </a:t>
            </a:r>
          </a:p>
          <a:p>
            <a:pPr marL="257175" indent="-257175">
              <a:buFont typeface="+mj-lt"/>
              <a:buAutoNum type="arabicPeriod"/>
            </a:pPr>
            <a:r>
              <a:rPr lang="en-GB" sz="1500" dirty="0"/>
              <a:t>Completion of the </a:t>
            </a:r>
            <a:r>
              <a:rPr lang="en-GB" sz="1500" dirty="0">
                <a:solidFill>
                  <a:srgbClr val="C00000"/>
                </a:solidFill>
              </a:rPr>
              <a:t>Cypriot Human Genome</a:t>
            </a:r>
            <a:r>
              <a:rPr lang="en-GB" sz="1500" dirty="0"/>
              <a:t>. Useful for all future genetics studies for all diseases by many researchers</a:t>
            </a:r>
          </a:p>
          <a:p>
            <a:pPr marL="257175" indent="-257175">
              <a:buFont typeface="+mj-lt"/>
              <a:buAutoNum type="arabicPeriod"/>
            </a:pPr>
            <a:r>
              <a:rPr lang="en-GB" sz="1500" dirty="0">
                <a:solidFill>
                  <a:srgbClr val="C00000"/>
                </a:solidFill>
              </a:rPr>
              <a:t>Incubator</a:t>
            </a:r>
            <a:r>
              <a:rPr lang="en-GB" sz="1500" dirty="0"/>
              <a:t> of dozens of researchers who will improve existing and discover new </a:t>
            </a:r>
            <a:r>
              <a:rPr lang="en-GB" sz="1500" dirty="0">
                <a:solidFill>
                  <a:srgbClr val="C00000"/>
                </a:solidFill>
              </a:rPr>
              <a:t>diagnostic methods </a:t>
            </a:r>
            <a:r>
              <a:rPr lang="en-GB" sz="1500" dirty="0"/>
              <a:t>for genetic diseases. Discovery of new </a:t>
            </a:r>
            <a:r>
              <a:rPr lang="en-GB" sz="1500" dirty="0">
                <a:solidFill>
                  <a:srgbClr val="C00000"/>
                </a:solidFill>
              </a:rPr>
              <a:t>biomarkers</a:t>
            </a:r>
            <a:r>
              <a:rPr lang="en-GB" sz="1500" dirty="0"/>
              <a:t> and </a:t>
            </a:r>
            <a:r>
              <a:rPr lang="en-GB" sz="1500" dirty="0">
                <a:solidFill>
                  <a:srgbClr val="C00000"/>
                </a:solidFill>
              </a:rPr>
              <a:t>novel molecular targets </a:t>
            </a:r>
            <a:r>
              <a:rPr lang="en-GB" sz="1500" dirty="0"/>
              <a:t>for better drugs to treat or prevent diseases, aiming to </a:t>
            </a:r>
            <a:r>
              <a:rPr lang="en-GB" sz="1500" dirty="0">
                <a:solidFill>
                  <a:srgbClr val="C00000"/>
                </a:solidFill>
              </a:rPr>
              <a:t>precision &amp; personalized medicine</a:t>
            </a:r>
            <a:r>
              <a:rPr lang="en-GB" sz="1500" dirty="0"/>
              <a:t>.</a:t>
            </a:r>
          </a:p>
          <a:p>
            <a:pPr marL="257175" indent="-257175">
              <a:buFont typeface="+mj-lt"/>
              <a:buAutoNum type="arabicPeriod"/>
            </a:pPr>
            <a:r>
              <a:rPr lang="en-GB" sz="1500" dirty="0"/>
              <a:t>Promote </a:t>
            </a:r>
            <a:r>
              <a:rPr lang="en-GB" sz="1500" dirty="0">
                <a:solidFill>
                  <a:srgbClr val="C00000"/>
                </a:solidFill>
              </a:rPr>
              <a:t>partnerships</a:t>
            </a:r>
            <a:r>
              <a:rPr lang="en-GB" sz="1500" dirty="0"/>
              <a:t> with groups and networks in European countries, the Mediterranean and Middle Eastern countries, for better understanding of genetic diseases.  Attract the interest of </a:t>
            </a:r>
            <a:r>
              <a:rPr lang="en-GB" sz="1500" dirty="0">
                <a:solidFill>
                  <a:srgbClr val="C00000"/>
                </a:solidFill>
              </a:rPr>
              <a:t>pharmaceutical companies</a:t>
            </a:r>
            <a:r>
              <a:rPr lang="en-GB" sz="1500" dirty="0"/>
              <a:t>. We are starting the </a:t>
            </a:r>
            <a:r>
              <a:rPr lang="en-GB" sz="1500" i="1" dirty="0" err="1">
                <a:solidFill>
                  <a:srgbClr val="C00000"/>
                </a:solidFill>
              </a:rPr>
              <a:t>MediEuro</a:t>
            </a:r>
            <a:r>
              <a:rPr lang="en-GB" sz="1500" i="1" dirty="0">
                <a:solidFill>
                  <a:srgbClr val="C00000"/>
                </a:solidFill>
              </a:rPr>
              <a:t> Network</a:t>
            </a:r>
            <a:r>
              <a:rPr lang="en-GB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8433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AF2-2797-41CB-BDAB-E44073F87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Cyprus involvement 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5ABEE-9C10-42AD-9144-723CBB4A0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8337425" cy="326350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University of Cyprus</a:t>
            </a:r>
          </a:p>
          <a:p>
            <a:r>
              <a:rPr lang="en-US" dirty="0"/>
              <a:t>Cyprus University of Technology (CUT)</a:t>
            </a:r>
          </a:p>
          <a:p>
            <a:r>
              <a:rPr lang="en-US" dirty="0"/>
              <a:t>Ministry of Health</a:t>
            </a:r>
          </a:p>
          <a:p>
            <a:r>
              <a:rPr lang="en-US" dirty="0" err="1"/>
              <a:t>Organisation</a:t>
            </a:r>
            <a:r>
              <a:rPr lang="en-US" dirty="0"/>
              <a:t> of State Health Services (</a:t>
            </a:r>
            <a:r>
              <a:rPr lang="en-US" dirty="0" err="1"/>
              <a:t>OKYpY</a:t>
            </a:r>
            <a:r>
              <a:rPr lang="en-US" dirty="0"/>
              <a:t>)</a:t>
            </a:r>
          </a:p>
          <a:p>
            <a:r>
              <a:rPr lang="en-US" dirty="0"/>
              <a:t>The medical community, public and private</a:t>
            </a:r>
          </a:p>
          <a:p>
            <a:r>
              <a:rPr lang="en-US" dirty="0"/>
              <a:t>Bank of Cyprus Oncology Center</a:t>
            </a:r>
          </a:p>
          <a:p>
            <a:r>
              <a:rPr lang="en-US" dirty="0"/>
              <a:t>The Center for the Study of </a:t>
            </a:r>
            <a:r>
              <a:rPr lang="en-US" dirty="0" err="1"/>
              <a:t>Haematological</a:t>
            </a:r>
            <a:r>
              <a:rPr lang="en-US" dirty="0"/>
              <a:t> Malignancies (CSHM)</a:t>
            </a:r>
          </a:p>
          <a:p>
            <a:r>
              <a:rPr lang="en-US" dirty="0"/>
              <a:t>The Cyprus Institute (</a:t>
            </a:r>
            <a:r>
              <a:rPr lang="en-US" dirty="0" err="1"/>
              <a:t>CyI</a:t>
            </a:r>
            <a:r>
              <a:rPr lang="en-US" dirty="0"/>
              <a:t>)</a:t>
            </a:r>
          </a:p>
          <a:p>
            <a:r>
              <a:rPr lang="en-US" dirty="0"/>
              <a:t>The Cyprus Cardiovascular Disease Educational and Research Trust (CCDERT)</a:t>
            </a:r>
          </a:p>
          <a:p>
            <a:r>
              <a:rPr lang="en-US" dirty="0"/>
              <a:t>Center for Preventive Pediatrics (Limassol)</a:t>
            </a:r>
            <a:endParaRPr lang="el-GR" dirty="0"/>
          </a:p>
          <a:p>
            <a:r>
              <a:rPr lang="en-US" dirty="0"/>
              <a:t>Federation of Cyprus patients organizations</a:t>
            </a:r>
          </a:p>
        </p:txBody>
      </p:sp>
    </p:spTree>
    <p:extLst>
      <p:ext uri="{BB962C8B-B14F-4D97-AF65-F5344CB8AC3E}">
        <p14:creationId xmlns:p14="http://schemas.microsoft.com/office/powerpoint/2010/main" val="401832450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3558</TotalTime>
  <Words>893</Words>
  <Application>Microsoft Office PowerPoint</Application>
  <PresentationFormat>On-screen Show (4:3)</PresentationFormat>
  <Paragraphs>232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Bookman Old Style</vt:lpstr>
      <vt:lpstr>Calibri</vt:lpstr>
      <vt:lpstr>Calibri Light</vt:lpstr>
      <vt:lpstr>Cambria</vt:lpstr>
      <vt:lpstr>Times New Roman</vt:lpstr>
      <vt:lpstr>Custom Design</vt:lpstr>
      <vt:lpstr>14_Office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Biobanking and the Cyprus Human Genome Project General Aims</vt:lpstr>
      <vt:lpstr>Cyprus involvement </vt:lpstr>
    </vt:vector>
  </TitlesOfParts>
  <Company>hkhkhk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MacPro .</dc:creator>
  <cp:lastModifiedBy>Stavrinou  Anna</cp:lastModifiedBy>
  <cp:revision>276</cp:revision>
  <cp:lastPrinted>2018-11-20T06:59:47Z</cp:lastPrinted>
  <dcterms:created xsi:type="dcterms:W3CDTF">2016-08-05T07:35:58Z</dcterms:created>
  <dcterms:modified xsi:type="dcterms:W3CDTF">2019-10-22T08:06:37Z</dcterms:modified>
</cp:coreProperties>
</file>